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0" r:id="rId3"/>
    <p:sldId id="292" r:id="rId4"/>
    <p:sldId id="295" r:id="rId5"/>
    <p:sldId id="296" r:id="rId6"/>
    <p:sldId id="294" r:id="rId7"/>
    <p:sldId id="291" r:id="rId8"/>
    <p:sldId id="298" r:id="rId9"/>
    <p:sldId id="299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45" r:id="rId21"/>
    <p:sldId id="346" r:id="rId22"/>
    <p:sldId id="347" r:id="rId23"/>
    <p:sldId id="344" r:id="rId24"/>
    <p:sldId id="341" r:id="rId25"/>
    <p:sldId id="342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48" r:id="rId45"/>
    <p:sldId id="322" r:id="rId46"/>
    <p:sldId id="324" r:id="rId47"/>
    <p:sldId id="326" r:id="rId48"/>
    <p:sldId id="343" r:id="rId49"/>
    <p:sldId id="275" r:id="rId50"/>
    <p:sldId id="26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54"/>
    <p:restoredTop sz="77875"/>
  </p:normalViewPr>
  <p:slideViewPr>
    <p:cSldViewPr snapToGrid="0" snapToObjects="1">
      <p:cViewPr>
        <p:scale>
          <a:sx n="75" d="100"/>
          <a:sy n="75" d="100"/>
        </p:scale>
        <p:origin x="-8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is number of training points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</a:t>
            </a:r>
            <a:r>
              <a:rPr lang="en-US" baseline="0" dirty="0" smtClean="0"/>
              <a:t> there is a demon in our neural network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Demon sits at the </a:t>
            </a:r>
            <a:r>
              <a:rPr lang="en-US" baseline="0" dirty="0" err="1" smtClean="0"/>
              <a:t>jth</a:t>
            </a:r>
            <a:r>
              <a:rPr lang="en-US" baseline="0" dirty="0" smtClean="0"/>
              <a:t> neuron in the lth layer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input comes in, demon messes with the weights, adjusting it by some delta z.</a:t>
            </a:r>
          </a:p>
          <a:p>
            <a:r>
              <a:rPr lang="mr-IN" baseline="0" dirty="0" smtClean="0"/>
              <a:t>–</a:t>
            </a:r>
            <a:r>
              <a:rPr lang="en-US" baseline="0" dirty="0" smtClean="0"/>
              <a:t>change propagates through the network resulting in an average change in the cost by (</a:t>
            </a:r>
            <a:r>
              <a:rPr lang="en-US" baseline="0" dirty="0" err="1" smtClean="0"/>
              <a:t>dC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dz_lj</a:t>
            </a:r>
            <a:r>
              <a:rPr lang="en-US" baseline="0" dirty="0" smtClean="0"/>
              <a:t>)*delta z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Demon could be a good demon! If </a:t>
            </a:r>
            <a:r>
              <a:rPr lang="en-US" baseline="0" dirty="0" err="1" smtClean="0"/>
              <a:t>dC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dz_lj</a:t>
            </a:r>
            <a:r>
              <a:rPr lang="en-US" baseline="0" dirty="0" smtClean="0"/>
              <a:t> is large, demon could choose delta z with equal magnitude but opposite 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values = forward propagation of network evaluation</a:t>
            </a:r>
          </a:p>
          <a:p>
            <a:r>
              <a:rPr lang="en-US" dirty="0" smtClean="0"/>
              <a:t>Re</a:t>
            </a:r>
            <a:r>
              <a:rPr lang="en-US" baseline="0" dirty="0" smtClean="0"/>
              <a:t>d values = back propagation of gradients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6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(also</a:t>
            </a:r>
            <a:r>
              <a:rPr lang="en-US" baseline="0" dirty="0" smtClean="0"/>
              <a:t> the exploding gradient, but this is less common)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a big network there are lots of weighted inputs to each neuron.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- </a:t>
            </a:r>
            <a:r>
              <a:rPr lang="en-US" dirty="0" smtClean="0"/>
              <a:t>If any of them are too large then the neuron will saturate.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neurons get stuck with a few large inputs OR many small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2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contents/mlp.html" TargetMode="External"/><Relationship Id="rId4" Type="http://schemas.openxmlformats.org/officeDocument/2006/relationships/hyperlink" Target="https://cs231n.github.io/optimization-2/" TargetMode="External"/><Relationship Id="rId5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umericinsight.com/uploads/A_Gentle_Introduction_to_Backpropagation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Backpropagation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“Borrowing” from</a:t>
            </a:r>
          </a:p>
          <a:p>
            <a:pPr lvl="1"/>
            <a:r>
              <a:rPr lang="en-US" dirty="0" smtClean="0"/>
              <a:t>William Cohen at Carnegie Mellon (author of SSL algorithm you implemented in HW4)</a:t>
            </a:r>
          </a:p>
          <a:p>
            <a:pPr lvl="1"/>
            <a:r>
              <a:rPr lang="en-US" dirty="0"/>
              <a:t>Michael Nielson of </a:t>
            </a:r>
            <a:r>
              <a:rPr lang="en-US" dirty="0">
                <a:hlinkClick r:id="rId2"/>
              </a:rPr>
              <a:t>http://neuralnetworksanddeeplearning.com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84400" y="1405467"/>
            <a:ext cx="81280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581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638800" y="1524000"/>
            <a:ext cx="6011333" cy="50630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188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Each digit is 28x28 = 784 dimensions / inputs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89" y="1690688"/>
            <a:ext cx="5604111" cy="466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85" y="1550448"/>
            <a:ext cx="4118429" cy="647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84846"/>
          <a:stretch/>
        </p:blipFill>
        <p:spPr>
          <a:xfrm>
            <a:off x="3910587" y="3356763"/>
            <a:ext cx="624113" cy="647182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5400000">
            <a:off x="4455426" y="3690143"/>
            <a:ext cx="850392" cy="15163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91732" y="1975453"/>
            <a:ext cx="9008533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058" y="2099732"/>
            <a:ext cx="8655883" cy="340904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672667" y="240846"/>
            <a:ext cx="4351866" cy="1449841"/>
          </a:xfrm>
          <a:prstGeom prst="wedgeRoundRect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Vectorize</a:t>
            </a:r>
            <a:r>
              <a:rPr lang="en-US" sz="2400" dirty="0" smtClean="0"/>
              <a:t>: </a:t>
            </a:r>
            <a:r>
              <a:rPr lang="en-US" sz="2400" i="1" dirty="0" err="1" smtClean="0"/>
              <a:t>w</a:t>
            </a:r>
            <a:r>
              <a:rPr lang="en-US" sz="2400" i="1" baseline="30000" dirty="0" err="1" smtClean="0"/>
              <a:t>l</a:t>
            </a:r>
            <a:r>
              <a:rPr lang="en-US" sz="2400" dirty="0" smtClean="0"/>
              <a:t> is the weight matrix for layer </a:t>
            </a:r>
            <a:r>
              <a:rPr lang="en-US" sz="2400" i="1" dirty="0" smtClean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67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38199" y="3725333"/>
            <a:ext cx="1188917" cy="1032933"/>
          </a:xfrm>
          <a:prstGeom prst="wedgeRoundRectCallout">
            <a:avLst>
              <a:gd name="adj1" fmla="val 244120"/>
              <a:gd name="adj2" fmla="val 15075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Bias</a:t>
            </a:r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501541" y="511440"/>
            <a:ext cx="1351576" cy="1032933"/>
          </a:xfrm>
          <a:prstGeom prst="wedgeRoundRectCallout">
            <a:avLst>
              <a:gd name="adj1" fmla="val 11398"/>
              <a:gd name="adj2" fmla="val 22982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Activation</a:t>
            </a:r>
            <a:endParaRPr lang="en-US"/>
          </a:p>
        </p:txBody>
      </p:sp>
      <p:pic>
        <p:nvPicPr>
          <p:cNvPr id="7" name="Picture 6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1" y="3026833"/>
            <a:ext cx="3771900" cy="13970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44656" y="1169194"/>
            <a:ext cx="4351866" cy="1449841"/>
          </a:xfrm>
          <a:prstGeom prst="wedgeRoundRectCallout">
            <a:avLst>
              <a:gd name="adj1" fmla="val -20833"/>
              <a:gd name="adj2" fmla="val 7534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Vectorize</a:t>
            </a:r>
            <a:r>
              <a:rPr lang="en-US" sz="2400" dirty="0" smtClean="0"/>
              <a:t>: </a:t>
            </a:r>
            <a:r>
              <a:rPr lang="en-US" sz="2400" i="1" dirty="0" smtClean="0"/>
              <a:t>a</a:t>
            </a:r>
            <a:r>
              <a:rPr lang="en-US" sz="2400" i="1" baseline="30000" dirty="0" smtClean="0"/>
              <a:t>l</a:t>
            </a:r>
            <a:r>
              <a:rPr lang="en-US" sz="2400" dirty="0" smtClean="0"/>
              <a:t> and </a:t>
            </a:r>
            <a:r>
              <a:rPr lang="en-US" sz="2400" i="1" dirty="0" err="1" smtClean="0"/>
              <a:t>b</a:t>
            </a:r>
            <a:r>
              <a:rPr lang="en-US" sz="2400" i="1" baseline="30000" dirty="0" err="1" smtClean="0"/>
              <a:t>l</a:t>
            </a:r>
            <a:r>
              <a:rPr lang="en-US" sz="2400" i="1" dirty="0" smtClean="0"/>
              <a:t> </a:t>
            </a:r>
            <a:r>
              <a:rPr lang="en-US" sz="2400" dirty="0" smtClean="0"/>
              <a:t>are activations and bias matrices for layer </a:t>
            </a:r>
            <a:r>
              <a:rPr lang="en-US" sz="2400" i="1" dirty="0" smtClean="0"/>
              <a:t>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5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18268" y="1690688"/>
            <a:ext cx="4826000" cy="4015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90" y="1894115"/>
            <a:ext cx="4492127" cy="3663043"/>
          </a:xfrm>
          <a:prstGeom prst="rect">
            <a:avLst/>
          </a:prstGeom>
        </p:spPr>
      </p:pic>
      <p:pic>
        <p:nvPicPr>
          <p:cNvPr id="5" name="Picture 4" descr="Screen Shot 2016-10-23 at 4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1690688"/>
            <a:ext cx="3771900" cy="1397000"/>
          </a:xfrm>
          <a:prstGeom prst="rect">
            <a:avLst/>
          </a:prstGeom>
        </p:spPr>
      </p:pic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345" y="3970564"/>
            <a:ext cx="3530600" cy="876300"/>
          </a:xfrm>
          <a:prstGeom prst="rect">
            <a:avLst/>
          </a:prstGeom>
        </p:spPr>
      </p:pic>
      <p:pic>
        <p:nvPicPr>
          <p:cNvPr id="8" name="Picture 7" descr="Screen Shot 2016-10-23 at 4.32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52" y="5059484"/>
            <a:ext cx="2792186" cy="709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708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44133" y="1638288"/>
            <a:ext cx="5926667" cy="3370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 is “</a:t>
            </a:r>
            <a:r>
              <a:rPr lang="en-US" dirty="0" err="1" smtClean="0"/>
              <a:t>feedforward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6-10-23 at 4.3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82" y="5532450"/>
            <a:ext cx="35306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34" y="1863260"/>
            <a:ext cx="5212443" cy="2828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3505" y="5009230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i="1" dirty="0"/>
              <a:t>l=1, 2, … L: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845076" y="2051945"/>
            <a:ext cx="762000" cy="2403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77405" y="2175316"/>
            <a:ext cx="691243" cy="2180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18805" y="2917359"/>
            <a:ext cx="691243" cy="713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Set up a cost function, </a:t>
            </a:r>
            <a:r>
              <a:rPr lang="en-US" i="1" dirty="0" smtClean="0"/>
              <a:t>C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dirty="0" smtClean="0"/>
              <a:t>Rewrite as an average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297333" y="534500"/>
            <a:ext cx="3410252" cy="3140033"/>
            <a:chOff x="8297333" y="534500"/>
            <a:chExt cx="3410252" cy="3140033"/>
          </a:xfrm>
        </p:grpSpPr>
        <p:sp>
          <p:nvSpPr>
            <p:cNvPr id="6" name="Rounded Rectangle 5"/>
            <p:cNvSpPr/>
            <p:nvPr/>
          </p:nvSpPr>
          <p:spPr>
            <a:xfrm>
              <a:off x="8297333" y="534500"/>
              <a:ext cx="3410252" cy="31400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4252" y="746013"/>
              <a:ext cx="3017760" cy="2774042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2304456"/>
            <a:ext cx="5025216" cy="1039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00" y="3822593"/>
            <a:ext cx="2537600" cy="1104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24" y="3843908"/>
            <a:ext cx="3467100" cy="939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61282" y="416961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where</a:t>
            </a:r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2718208" y="5033776"/>
            <a:ext cx="6578192" cy="1551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Allows us to compute partial derivatives </a:t>
            </a:r>
            <a:r>
              <a:rPr lang="en-US" i="1" dirty="0" err="1" smtClean="0"/>
              <a:t>dC</a:t>
            </a:r>
            <a:r>
              <a:rPr lang="en-US" i="1" baseline="-25000" dirty="0" err="1" smtClean="0"/>
              <a:t>x</a:t>
            </a:r>
            <a:r>
              <a:rPr lang="en-US" i="1" dirty="0" smtClean="0"/>
              <a:t>/</a:t>
            </a:r>
            <a:r>
              <a:rPr lang="en-US" i="1" dirty="0" err="1" smtClean="0"/>
              <a:t>dw</a:t>
            </a:r>
            <a:r>
              <a:rPr lang="en-US" dirty="0" smtClean="0"/>
              <a:t> and </a:t>
            </a:r>
            <a:r>
              <a:rPr lang="en-US" i="1" dirty="0" err="1" smtClean="0"/>
              <a:t>dC</a:t>
            </a:r>
            <a:r>
              <a:rPr lang="en-US" i="1" baseline="-25000" dirty="0" err="1" smtClean="0"/>
              <a:t>x</a:t>
            </a:r>
            <a:r>
              <a:rPr lang="en-US" i="1" dirty="0" smtClean="0"/>
              <a:t>/</a:t>
            </a:r>
            <a:r>
              <a:rPr lang="en-US" i="1" dirty="0" err="1" smtClean="0"/>
              <a:t>db</a:t>
            </a:r>
            <a:r>
              <a:rPr lang="en-US" i="1" dirty="0" smtClean="0"/>
              <a:t> </a:t>
            </a:r>
            <a:r>
              <a:rPr lang="en-US" dirty="0" smtClean="0"/>
              <a:t>for single training examples, then recover </a:t>
            </a:r>
            <a:r>
              <a:rPr lang="en-US" i="1" dirty="0" err="1" smtClean="0"/>
              <a:t>dC</a:t>
            </a:r>
            <a:r>
              <a:rPr lang="en-US" i="1" dirty="0" smtClean="0"/>
              <a:t>/</a:t>
            </a:r>
            <a:r>
              <a:rPr lang="en-US" i="1" dirty="0" err="1" smtClean="0"/>
              <a:t>dw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dC</a:t>
            </a:r>
            <a:r>
              <a:rPr lang="en-US" i="1" dirty="0" smtClean="0"/>
              <a:t>/</a:t>
            </a:r>
            <a:r>
              <a:rPr lang="en-US" i="1" dirty="0" err="1" smtClean="0"/>
              <a:t>db</a:t>
            </a:r>
            <a:r>
              <a:rPr lang="en-US" dirty="0" smtClean="0"/>
              <a:t> by averaging over training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pic>
        <p:nvPicPr>
          <p:cNvPr id="6" name="Picture 5" descr="Screen Shot 2016-10-23 at 4.4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96" y="5358671"/>
            <a:ext cx="2083707" cy="13628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816100"/>
            <a:ext cx="7658100" cy="3213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676398" y="5386451"/>
            <a:ext cx="2540001" cy="1183682"/>
          </a:xfrm>
          <a:prstGeom prst="wedgeRoundRectCallout">
            <a:avLst>
              <a:gd name="adj1" fmla="val 96500"/>
              <a:gd name="adj2" fmla="val -473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in </a:t>
            </a:r>
            <a:r>
              <a:rPr lang="en-US" i="1" dirty="0" err="1" smtClean="0"/>
              <a:t>j</a:t>
            </a:r>
            <a:r>
              <a:rPr lang="en-US" i="1" baseline="30000" dirty="0" err="1" smtClean="0"/>
              <a:t>th</a:t>
            </a:r>
            <a:r>
              <a:rPr lang="en-US" i="1" dirty="0" smtClean="0"/>
              <a:t> </a:t>
            </a:r>
            <a:r>
              <a:rPr lang="en-US" dirty="0" smtClean="0"/>
              <a:t>neuron at the </a:t>
            </a:r>
            <a:r>
              <a:rPr lang="en-US" i="1" dirty="0" smtClean="0"/>
              <a:t>l</a:t>
            </a:r>
            <a:r>
              <a:rPr lang="en-US" i="1" baseline="30000" dirty="0" smtClean="0"/>
              <a:t>th</a:t>
            </a:r>
            <a:r>
              <a:rPr lang="en-US" i="1" dirty="0" smtClean="0"/>
              <a:t> </a:t>
            </a:r>
            <a:r>
              <a:rPr lang="en-US" dirty="0" smtClean="0"/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last layer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pic>
        <p:nvPicPr>
          <p:cNvPr id="9" name="Picture 8" descr="Screen Shot 2016-10-23 at 4.47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995" y="3997114"/>
            <a:ext cx="3530600" cy="8422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0266" y="3541260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form:</a:t>
            </a:r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3285066" y="4690004"/>
            <a:ext cx="344714" cy="67128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4608587" y="4503130"/>
            <a:ext cx="344714" cy="98152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11537" y="5334807"/>
            <a:ext cx="189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components are </a:t>
            </a:r>
            <a:endParaRPr lang="en-US" dirty="0"/>
          </a:p>
        </p:txBody>
      </p:sp>
      <p:pic>
        <p:nvPicPr>
          <p:cNvPr id="15" name="Picture 14" descr="Screen Shot 2016-10-23 at 4.49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60" y="5369154"/>
            <a:ext cx="325538" cy="5715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876853" y="5030786"/>
            <a:ext cx="553357" cy="288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2196" y="5134594"/>
            <a:ext cx="180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components are </a:t>
            </a:r>
            <a:endParaRPr lang="en-US" dirty="0"/>
          </a:p>
        </p:txBody>
      </p:sp>
      <p:pic>
        <p:nvPicPr>
          <p:cNvPr id="22" name="Picture 21" descr="Screen Shot 2016-10-23 at 4.50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783" y="5141462"/>
            <a:ext cx="563239" cy="4553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19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657599" y="5704139"/>
            <a:ext cx="3014133" cy="1039335"/>
          </a:xfrm>
          <a:prstGeom prst="wedgeRoundRectCallout">
            <a:avLst>
              <a:gd name="adj1" fmla="val -37718"/>
              <a:gd name="adj2" fmla="val -1617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Hadamard</a:t>
            </a:r>
            <a:r>
              <a:rPr lang="en-US" dirty="0" smtClean="0"/>
              <a:t> Product: just element-wise 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 animBg="1"/>
      <p:bldP spid="13" grpId="0" animBg="1"/>
      <p:bldP spid="14" grpId="0"/>
      <p:bldP spid="20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305721" cy="5032375"/>
          </a:xfrm>
        </p:spPr>
        <p:txBody>
          <a:bodyPr/>
          <a:lstStyle/>
          <a:p>
            <a:r>
              <a:rPr lang="en-US" b="1" dirty="0" smtClean="0"/>
              <a:t>Not a new concept!</a:t>
            </a:r>
            <a:endParaRPr lang="en-US" dirty="0" smtClean="0"/>
          </a:p>
          <a:p>
            <a:pPr lvl="1"/>
            <a:r>
              <a:rPr lang="en-US" dirty="0" smtClean="0"/>
              <a:t>Roots as far back as 1940s work in </a:t>
            </a:r>
            <a:r>
              <a:rPr lang="en-US" dirty="0" err="1" smtClean="0"/>
              <a:t>unsuperivsed</a:t>
            </a:r>
            <a:r>
              <a:rPr lang="en-US" dirty="0" smtClean="0"/>
              <a:t> learning</a:t>
            </a:r>
          </a:p>
          <a:p>
            <a:pPr lvl="1"/>
            <a:r>
              <a:rPr lang="en-US" dirty="0" smtClean="0"/>
              <a:t>Took off in 1980s and 1990s</a:t>
            </a:r>
          </a:p>
          <a:p>
            <a:pPr lvl="1"/>
            <a:r>
              <a:rPr lang="en-US" dirty="0" smtClean="0"/>
              <a:t>Waned in 2000s</a:t>
            </a:r>
          </a:p>
          <a:p>
            <a:r>
              <a:rPr lang="en-US" dirty="0" smtClean="0"/>
              <a:t>“Biologically-inspired” computing</a:t>
            </a:r>
          </a:p>
          <a:p>
            <a:pPr lvl="1"/>
            <a:r>
              <a:rPr lang="en-US" dirty="0" smtClean="0"/>
              <a:t>May or may not be true</a:t>
            </a:r>
          </a:p>
          <a:p>
            <a:r>
              <a:rPr lang="en-US" b="1" dirty="0" smtClean="0"/>
              <a:t>Shift from rule-based to emergent learning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1" y="1690688"/>
            <a:ext cx="6529211" cy="4896908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42460" y="3064716"/>
            <a:ext cx="3860800" cy="1226296"/>
          </a:xfrm>
          <a:custGeom>
            <a:avLst/>
            <a:gdLst>
              <a:gd name="connsiteX0" fmla="*/ 3352800 w 3860800"/>
              <a:gd name="connsiteY0" fmla="*/ 244163 h 1226296"/>
              <a:gd name="connsiteX1" fmla="*/ 2235200 w 3860800"/>
              <a:gd name="connsiteY1" fmla="*/ 244163 h 1226296"/>
              <a:gd name="connsiteX2" fmla="*/ 2032000 w 3860800"/>
              <a:gd name="connsiteY2" fmla="*/ 193363 h 1226296"/>
              <a:gd name="connsiteX3" fmla="*/ 1659467 w 3860800"/>
              <a:gd name="connsiteY3" fmla="*/ 142563 h 1226296"/>
              <a:gd name="connsiteX4" fmla="*/ 1439334 w 3860800"/>
              <a:gd name="connsiteY4" fmla="*/ 108696 h 1226296"/>
              <a:gd name="connsiteX5" fmla="*/ 965200 w 3860800"/>
              <a:gd name="connsiteY5" fmla="*/ 74830 h 1226296"/>
              <a:gd name="connsiteX6" fmla="*/ 745067 w 3860800"/>
              <a:gd name="connsiteY6" fmla="*/ 40963 h 1226296"/>
              <a:gd name="connsiteX7" fmla="*/ 558800 w 3860800"/>
              <a:gd name="connsiteY7" fmla="*/ 24030 h 1226296"/>
              <a:gd name="connsiteX8" fmla="*/ 406400 w 3860800"/>
              <a:gd name="connsiteY8" fmla="*/ 7096 h 1226296"/>
              <a:gd name="connsiteX9" fmla="*/ 33867 w 3860800"/>
              <a:gd name="connsiteY9" fmla="*/ 57896 h 1226296"/>
              <a:gd name="connsiteX10" fmla="*/ 0 w 3860800"/>
              <a:gd name="connsiteY10" fmla="*/ 108696 h 1226296"/>
              <a:gd name="connsiteX11" fmla="*/ 16934 w 3860800"/>
              <a:gd name="connsiteY11" fmla="*/ 633630 h 1226296"/>
              <a:gd name="connsiteX12" fmla="*/ 50800 w 3860800"/>
              <a:gd name="connsiteY12" fmla="*/ 819896 h 1226296"/>
              <a:gd name="connsiteX13" fmla="*/ 84667 w 3860800"/>
              <a:gd name="connsiteY13" fmla="*/ 938430 h 1226296"/>
              <a:gd name="connsiteX14" fmla="*/ 118534 w 3860800"/>
              <a:gd name="connsiteY14" fmla="*/ 1006163 h 1226296"/>
              <a:gd name="connsiteX15" fmla="*/ 237067 w 3860800"/>
              <a:gd name="connsiteY15" fmla="*/ 1107763 h 1226296"/>
              <a:gd name="connsiteX16" fmla="*/ 304800 w 3860800"/>
              <a:gd name="connsiteY16" fmla="*/ 1141630 h 1226296"/>
              <a:gd name="connsiteX17" fmla="*/ 372534 w 3860800"/>
              <a:gd name="connsiteY17" fmla="*/ 1158563 h 1226296"/>
              <a:gd name="connsiteX18" fmla="*/ 999067 w 3860800"/>
              <a:gd name="connsiteY18" fmla="*/ 1107763 h 1226296"/>
              <a:gd name="connsiteX19" fmla="*/ 1134534 w 3860800"/>
              <a:gd name="connsiteY19" fmla="*/ 1090830 h 1226296"/>
              <a:gd name="connsiteX20" fmla="*/ 1490134 w 3860800"/>
              <a:gd name="connsiteY20" fmla="*/ 1073896 h 1226296"/>
              <a:gd name="connsiteX21" fmla="*/ 2692400 w 3860800"/>
              <a:gd name="connsiteY21" fmla="*/ 1107763 h 1226296"/>
              <a:gd name="connsiteX22" fmla="*/ 2912534 w 3860800"/>
              <a:gd name="connsiteY22" fmla="*/ 1158563 h 1226296"/>
              <a:gd name="connsiteX23" fmla="*/ 3064934 w 3860800"/>
              <a:gd name="connsiteY23" fmla="*/ 1192430 h 1226296"/>
              <a:gd name="connsiteX24" fmla="*/ 3217334 w 3860800"/>
              <a:gd name="connsiteY24" fmla="*/ 1226296 h 1226296"/>
              <a:gd name="connsiteX25" fmla="*/ 3539067 w 3860800"/>
              <a:gd name="connsiteY25" fmla="*/ 1209363 h 1226296"/>
              <a:gd name="connsiteX26" fmla="*/ 3623734 w 3860800"/>
              <a:gd name="connsiteY26" fmla="*/ 1175496 h 1226296"/>
              <a:gd name="connsiteX27" fmla="*/ 3691467 w 3860800"/>
              <a:gd name="connsiteY27" fmla="*/ 1158563 h 1226296"/>
              <a:gd name="connsiteX28" fmla="*/ 3742267 w 3860800"/>
              <a:gd name="connsiteY28" fmla="*/ 1141630 h 1226296"/>
              <a:gd name="connsiteX29" fmla="*/ 3793067 w 3860800"/>
              <a:gd name="connsiteY29" fmla="*/ 1107763 h 1226296"/>
              <a:gd name="connsiteX30" fmla="*/ 3843867 w 3860800"/>
              <a:gd name="connsiteY30" fmla="*/ 1090830 h 1226296"/>
              <a:gd name="connsiteX31" fmla="*/ 3860800 w 3860800"/>
              <a:gd name="connsiteY31" fmla="*/ 1023096 h 1226296"/>
              <a:gd name="connsiteX32" fmla="*/ 3843867 w 3860800"/>
              <a:gd name="connsiteY32" fmla="*/ 769096 h 1226296"/>
              <a:gd name="connsiteX33" fmla="*/ 3759200 w 3860800"/>
              <a:gd name="connsiteY33" fmla="*/ 565896 h 1226296"/>
              <a:gd name="connsiteX34" fmla="*/ 3708400 w 3860800"/>
              <a:gd name="connsiteY34" fmla="*/ 430430 h 1226296"/>
              <a:gd name="connsiteX35" fmla="*/ 3691467 w 3860800"/>
              <a:gd name="connsiteY35" fmla="*/ 362696 h 1226296"/>
              <a:gd name="connsiteX36" fmla="*/ 3623734 w 3860800"/>
              <a:gd name="connsiteY36" fmla="*/ 227230 h 1226296"/>
              <a:gd name="connsiteX37" fmla="*/ 3572934 w 3860800"/>
              <a:gd name="connsiteY37" fmla="*/ 210296 h 1226296"/>
              <a:gd name="connsiteX38" fmla="*/ 3403600 w 3860800"/>
              <a:gd name="connsiteY38" fmla="*/ 261096 h 1226296"/>
              <a:gd name="connsiteX39" fmla="*/ 3268134 w 3860800"/>
              <a:gd name="connsiteY39" fmla="*/ 278030 h 122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60800" h="1226296">
                <a:moveTo>
                  <a:pt x="3352800" y="244163"/>
                </a:moveTo>
                <a:cubicBezTo>
                  <a:pt x="2951894" y="344388"/>
                  <a:pt x="3212407" y="285453"/>
                  <a:pt x="2235200" y="244163"/>
                </a:cubicBezTo>
                <a:cubicBezTo>
                  <a:pt x="1895049" y="229790"/>
                  <a:pt x="2190590" y="218737"/>
                  <a:pt x="2032000" y="193363"/>
                </a:cubicBezTo>
                <a:cubicBezTo>
                  <a:pt x="1908247" y="173563"/>
                  <a:pt x="1783534" y="160287"/>
                  <a:pt x="1659467" y="142563"/>
                </a:cubicBezTo>
                <a:cubicBezTo>
                  <a:pt x="1585972" y="132064"/>
                  <a:pt x="1513356" y="114390"/>
                  <a:pt x="1439334" y="108696"/>
                </a:cubicBezTo>
                <a:cubicBezTo>
                  <a:pt x="1134595" y="85255"/>
                  <a:pt x="1292632" y="96658"/>
                  <a:pt x="965200" y="74830"/>
                </a:cubicBezTo>
                <a:cubicBezTo>
                  <a:pt x="899193" y="63828"/>
                  <a:pt x="810448" y="48227"/>
                  <a:pt x="745067" y="40963"/>
                </a:cubicBezTo>
                <a:cubicBezTo>
                  <a:pt x="683103" y="34078"/>
                  <a:pt x="620836" y="30234"/>
                  <a:pt x="558800" y="24030"/>
                </a:cubicBezTo>
                <a:cubicBezTo>
                  <a:pt x="507941" y="18944"/>
                  <a:pt x="457200" y="12741"/>
                  <a:pt x="406400" y="7096"/>
                </a:cubicBezTo>
                <a:cubicBezTo>
                  <a:pt x="324580" y="11403"/>
                  <a:pt x="124708" y="-32944"/>
                  <a:pt x="33867" y="57896"/>
                </a:cubicBezTo>
                <a:cubicBezTo>
                  <a:pt x="19476" y="72287"/>
                  <a:pt x="11289" y="91763"/>
                  <a:pt x="0" y="108696"/>
                </a:cubicBezTo>
                <a:cubicBezTo>
                  <a:pt x="5645" y="283674"/>
                  <a:pt x="7485" y="458816"/>
                  <a:pt x="16934" y="633630"/>
                </a:cubicBezTo>
                <a:cubicBezTo>
                  <a:pt x="18247" y="657919"/>
                  <a:pt x="44194" y="790168"/>
                  <a:pt x="50800" y="819896"/>
                </a:cubicBezTo>
                <a:cubicBezTo>
                  <a:pt x="57409" y="849634"/>
                  <a:pt x="71614" y="907973"/>
                  <a:pt x="84667" y="938430"/>
                </a:cubicBezTo>
                <a:cubicBezTo>
                  <a:pt x="94611" y="961632"/>
                  <a:pt x="103388" y="985969"/>
                  <a:pt x="118534" y="1006163"/>
                </a:cubicBezTo>
                <a:cubicBezTo>
                  <a:pt x="149556" y="1047525"/>
                  <a:pt x="192272" y="1082165"/>
                  <a:pt x="237067" y="1107763"/>
                </a:cubicBezTo>
                <a:cubicBezTo>
                  <a:pt x="258984" y="1120287"/>
                  <a:pt x="281165" y="1132767"/>
                  <a:pt x="304800" y="1141630"/>
                </a:cubicBezTo>
                <a:cubicBezTo>
                  <a:pt x="326591" y="1149802"/>
                  <a:pt x="349956" y="1152919"/>
                  <a:pt x="372534" y="1158563"/>
                </a:cubicBezTo>
                <a:lnTo>
                  <a:pt x="999067" y="1107763"/>
                </a:lnTo>
                <a:cubicBezTo>
                  <a:pt x="1044324" y="1102999"/>
                  <a:pt x="1089135" y="1093961"/>
                  <a:pt x="1134534" y="1090830"/>
                </a:cubicBezTo>
                <a:cubicBezTo>
                  <a:pt x="1252920" y="1082665"/>
                  <a:pt x="1371601" y="1079541"/>
                  <a:pt x="1490134" y="1073896"/>
                </a:cubicBezTo>
                <a:lnTo>
                  <a:pt x="2692400" y="1107763"/>
                </a:lnTo>
                <a:cubicBezTo>
                  <a:pt x="2769955" y="1110785"/>
                  <a:pt x="2838278" y="1139999"/>
                  <a:pt x="2912534" y="1158563"/>
                </a:cubicBezTo>
                <a:cubicBezTo>
                  <a:pt x="2963019" y="1171184"/>
                  <a:pt x="3014227" y="1180728"/>
                  <a:pt x="3064934" y="1192430"/>
                </a:cubicBezTo>
                <a:cubicBezTo>
                  <a:pt x="3220351" y="1228295"/>
                  <a:pt x="3035939" y="1190018"/>
                  <a:pt x="3217334" y="1226296"/>
                </a:cubicBezTo>
                <a:cubicBezTo>
                  <a:pt x="3324578" y="1220652"/>
                  <a:pt x="3432504" y="1222683"/>
                  <a:pt x="3539067" y="1209363"/>
                </a:cubicBezTo>
                <a:cubicBezTo>
                  <a:pt x="3569229" y="1205593"/>
                  <a:pt x="3594897" y="1185108"/>
                  <a:pt x="3623734" y="1175496"/>
                </a:cubicBezTo>
                <a:cubicBezTo>
                  <a:pt x="3645812" y="1168137"/>
                  <a:pt x="3669090" y="1164956"/>
                  <a:pt x="3691467" y="1158563"/>
                </a:cubicBezTo>
                <a:cubicBezTo>
                  <a:pt x="3708630" y="1153660"/>
                  <a:pt x="3725334" y="1147274"/>
                  <a:pt x="3742267" y="1141630"/>
                </a:cubicBezTo>
                <a:cubicBezTo>
                  <a:pt x="3759200" y="1130341"/>
                  <a:pt x="3774864" y="1116864"/>
                  <a:pt x="3793067" y="1107763"/>
                </a:cubicBezTo>
                <a:cubicBezTo>
                  <a:pt x="3809032" y="1099781"/>
                  <a:pt x="3832717" y="1104768"/>
                  <a:pt x="3843867" y="1090830"/>
                </a:cubicBezTo>
                <a:cubicBezTo>
                  <a:pt x="3858405" y="1072657"/>
                  <a:pt x="3855156" y="1045674"/>
                  <a:pt x="3860800" y="1023096"/>
                </a:cubicBezTo>
                <a:cubicBezTo>
                  <a:pt x="3855156" y="938429"/>
                  <a:pt x="3852750" y="853484"/>
                  <a:pt x="3843867" y="769096"/>
                </a:cubicBezTo>
                <a:cubicBezTo>
                  <a:pt x="3835042" y="685253"/>
                  <a:pt x="3793192" y="650876"/>
                  <a:pt x="3759200" y="565896"/>
                </a:cubicBezTo>
                <a:cubicBezTo>
                  <a:pt x="3741314" y="521180"/>
                  <a:pt x="3721670" y="476874"/>
                  <a:pt x="3708400" y="430430"/>
                </a:cubicBezTo>
                <a:cubicBezTo>
                  <a:pt x="3702006" y="408053"/>
                  <a:pt x="3698827" y="384775"/>
                  <a:pt x="3691467" y="362696"/>
                </a:cubicBezTo>
                <a:cubicBezTo>
                  <a:pt x="3683565" y="338989"/>
                  <a:pt x="3652016" y="249856"/>
                  <a:pt x="3623734" y="227230"/>
                </a:cubicBezTo>
                <a:cubicBezTo>
                  <a:pt x="3609796" y="216079"/>
                  <a:pt x="3589867" y="215941"/>
                  <a:pt x="3572934" y="210296"/>
                </a:cubicBezTo>
                <a:cubicBezTo>
                  <a:pt x="3527757" y="225355"/>
                  <a:pt x="3454789" y="252564"/>
                  <a:pt x="3403600" y="261096"/>
                </a:cubicBezTo>
                <a:cubicBezTo>
                  <a:pt x="3358712" y="268577"/>
                  <a:pt x="3268134" y="278030"/>
                  <a:pt x="3268134" y="278030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648181" y="2489199"/>
            <a:ext cx="2801552" cy="1964267"/>
          </a:xfrm>
          <a:prstGeom prst="wedgeRoundRectCallout">
            <a:avLst>
              <a:gd name="adj1" fmla="val -69607"/>
              <a:gd name="adj2" fmla="val -6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1986 paper by </a:t>
            </a:r>
            <a:r>
              <a:rPr lang="en-US" dirty="0" err="1" smtClean="0"/>
              <a:t>Rumelhart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—fastest backpropagation algorithm since original 1970s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73913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last layer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3916" y="343442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974977"/>
            <a:ext cx="3824380" cy="2075543"/>
          </a:xfrm>
          <a:prstGeom prst="rect">
            <a:avLst/>
          </a:prstGeom>
        </p:spPr>
      </p:pic>
      <p:pic>
        <p:nvPicPr>
          <p:cNvPr id="8" name="Picture 7" descr="Screen Shot 2016-10-23 at 4.4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1690688"/>
            <a:ext cx="4356100" cy="177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20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10267" y="3994453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form for square loss:</a:t>
            </a:r>
            <a:endParaRPr lang="en-US" dirty="0"/>
          </a:p>
        </p:txBody>
      </p:sp>
      <p:pic>
        <p:nvPicPr>
          <p:cNvPr id="19" name="Picture 18" descr="Screen Shot 2016-10-23 at 4.51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6" y="4507479"/>
            <a:ext cx="4483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BackProp</a:t>
            </a:r>
            <a:r>
              <a:rPr lang="en-US" dirty="0" smtClean="0"/>
              <a:t>: </a:t>
            </a:r>
            <a:r>
              <a:rPr lang="en-US" dirty="0"/>
              <a:t>error at level </a:t>
            </a:r>
            <a:r>
              <a:rPr lang="en-US" i="1" dirty="0"/>
              <a:t>l </a:t>
            </a:r>
            <a:r>
              <a:rPr lang="en-US" dirty="0"/>
              <a:t>in terms of error at level </a:t>
            </a:r>
            <a:r>
              <a:rPr lang="en-US" i="1" dirty="0"/>
              <a:t>l+1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Screen Shot 2016-10-23 at 4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92" y="2085418"/>
            <a:ext cx="3928835" cy="848160"/>
          </a:xfrm>
          <a:prstGeom prst="rect">
            <a:avLst/>
          </a:prstGeom>
        </p:spPr>
      </p:pic>
      <p:pic>
        <p:nvPicPr>
          <p:cNvPr id="11" name="Picture 10" descr="Screen Shot 2016-10-23 at 4.54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76" y="3650220"/>
            <a:ext cx="1306318" cy="104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6027" y="3112410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we can use to compute</a:t>
            </a:r>
            <a:endParaRPr lang="en-US" dirty="0"/>
          </a:p>
        </p:txBody>
      </p:sp>
      <p:pic>
        <p:nvPicPr>
          <p:cNvPr id="13" name="Picture 12" descr="Screen Shot 2016-10-23 at 4.5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4" y="5085535"/>
            <a:ext cx="2371271" cy="1089739"/>
          </a:xfrm>
          <a:prstGeom prst="rect">
            <a:avLst/>
          </a:prstGeom>
        </p:spPr>
      </p:pic>
      <p:pic>
        <p:nvPicPr>
          <p:cNvPr id="14" name="Picture 13" descr="Screen Shot 2016-10-23 at 4.55.2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4" y="5186583"/>
            <a:ext cx="1608624" cy="91258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5970" y="5494332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345970" y="3990891"/>
            <a:ext cx="426357" cy="272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91" y="3713355"/>
            <a:ext cx="1155700" cy="99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87" y="4931903"/>
            <a:ext cx="26797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83907" y="959269"/>
            <a:ext cx="4242892" cy="2459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</a:t>
            </a:r>
            <a:r>
              <a:rPr lang="en-US" dirty="0" smtClean="0"/>
              <a:t>: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3916" y="3654553"/>
            <a:ext cx="3517600" cy="304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Level </a:t>
            </a:r>
            <a:r>
              <a:rPr lang="en-US" sz="2400" i="1" dirty="0"/>
              <a:t>l </a:t>
            </a:r>
            <a:r>
              <a:rPr lang="en-US" sz="2400" dirty="0"/>
              <a:t>for </a:t>
            </a:r>
            <a:r>
              <a:rPr lang="en-US" sz="2400" i="1" dirty="0"/>
              <a:t>l=1,…,L</a:t>
            </a:r>
            <a:endParaRPr lang="en-US" sz="2400" dirty="0"/>
          </a:p>
          <a:p>
            <a:r>
              <a:rPr lang="en-US" sz="2400" dirty="0"/>
              <a:t>Matrix: </a:t>
            </a:r>
            <a:r>
              <a:rPr lang="en-US" sz="2400" i="1" dirty="0" err="1"/>
              <a:t>w</a:t>
            </a:r>
            <a:r>
              <a:rPr lang="en-US" sz="2400" i="1" baseline="30000" dirty="0" err="1"/>
              <a:t>l</a:t>
            </a:r>
            <a:r>
              <a:rPr lang="en-US" sz="2400" i="1" baseline="30000" dirty="0"/>
              <a:t> </a:t>
            </a:r>
          </a:p>
          <a:p>
            <a:r>
              <a:rPr lang="en-US" sz="2400" dirty="0"/>
              <a:t>Vectors</a:t>
            </a:r>
            <a:r>
              <a:rPr lang="en-US" sz="2400" i="1" dirty="0"/>
              <a:t>: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bias </a:t>
            </a:r>
            <a:r>
              <a:rPr lang="en-US" sz="2400" i="1" dirty="0" err="1"/>
              <a:t>b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activation </a:t>
            </a:r>
            <a:r>
              <a:rPr lang="en-US" sz="2400" i="1" dirty="0"/>
              <a:t>a</a:t>
            </a:r>
            <a:r>
              <a:rPr lang="en-US" sz="2400" i="1" baseline="30000" dirty="0"/>
              <a:t>l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pre-sigmoid </a:t>
            </a:r>
            <a:r>
              <a:rPr lang="en-US" sz="2400" dirty="0" err="1"/>
              <a:t>activ</a:t>
            </a:r>
            <a:r>
              <a:rPr lang="en-US" sz="2400" dirty="0"/>
              <a:t>: </a:t>
            </a:r>
            <a:r>
              <a:rPr lang="en-US" sz="2400" i="1" dirty="0" err="1"/>
              <a:t>z</a:t>
            </a:r>
            <a:r>
              <a:rPr lang="en-US" sz="2400" i="1" baseline="30000" dirty="0" err="1"/>
              <a:t>l</a:t>
            </a:r>
            <a:endParaRPr lang="en-US" sz="2400" i="1" baseline="300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target output </a:t>
            </a:r>
            <a:r>
              <a:rPr lang="en-US" sz="2400" i="1" dirty="0"/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“local </a:t>
            </a:r>
            <a:r>
              <a:rPr lang="en-US" sz="2400" dirty="0" err="1"/>
              <a:t>error”</a:t>
            </a:r>
            <a:r>
              <a:rPr lang="en-US" sz="2400" i="1" dirty="0" err="1"/>
              <a:t>δ</a:t>
            </a:r>
            <a:r>
              <a:rPr lang="en-US" sz="2400" i="1" baseline="30000" dirty="0" err="1"/>
              <a:t>l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41" y="1195107"/>
            <a:ext cx="3824380" cy="2075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 descr="Screen Shot 2016-10-23 at 4.57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86" y="1878072"/>
            <a:ext cx="4744614" cy="42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Backpropagation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267" y="1405467"/>
            <a:ext cx="7721600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35"/>
          <a:stretch/>
        </p:blipFill>
        <p:spPr>
          <a:xfrm>
            <a:off x="1202267" y="1405467"/>
            <a:ext cx="77216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24"/>
          <a:stretch/>
        </p:blipFill>
        <p:spPr>
          <a:xfrm>
            <a:off x="1202267" y="1405467"/>
            <a:ext cx="77216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47"/>
          <a:stretch/>
        </p:blipFill>
        <p:spPr>
          <a:xfrm>
            <a:off x="1202267" y="1405467"/>
            <a:ext cx="7721600" cy="2810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5"/>
          <a:stretch/>
        </p:blipFill>
        <p:spPr>
          <a:xfrm>
            <a:off x="1202267" y="1405467"/>
            <a:ext cx="7721600" cy="4013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593505">
            <a:off x="9076107" y="5217356"/>
            <a:ext cx="978408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87934" y="2893483"/>
            <a:ext cx="2582333" cy="2243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SGD to update the </a:t>
            </a:r>
            <a:r>
              <a:rPr lang="en-US" smtClean="0"/>
              <a:t>weights according to the gradients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356658">
            <a:off x="8872140" y="1633241"/>
            <a:ext cx="1159235" cy="106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Simple equation</a:t>
            </a:r>
          </a:p>
          <a:p>
            <a:endParaRPr lang="en-US" dirty="0"/>
          </a:p>
          <a:p>
            <a:r>
              <a:rPr lang="en-US" dirty="0" smtClean="0"/>
              <a:t>Some example inputs</a:t>
            </a:r>
          </a:p>
          <a:p>
            <a:pPr lvl="1"/>
            <a:r>
              <a:rPr lang="en-US" dirty="0" smtClean="0"/>
              <a:t>x = -2</a:t>
            </a:r>
          </a:p>
          <a:p>
            <a:pPr lvl="1"/>
            <a:r>
              <a:rPr lang="en-US" dirty="0" smtClean="0"/>
              <a:t>y = 5</a:t>
            </a:r>
          </a:p>
          <a:p>
            <a:pPr lvl="1"/>
            <a:r>
              <a:rPr lang="en-US" dirty="0" smtClean="0"/>
              <a:t>z = -4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34818"/>
            <a:ext cx="3987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825625"/>
            <a:ext cx="5473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[slightly less simple]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Logistic Regression,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a bias </a:t>
            </a:r>
            <a:r>
              <a:rPr lang="en-US" dirty="0" smtClean="0"/>
              <a:t>term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13567"/>
            <a:ext cx="9791700" cy="372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1694532"/>
            <a:ext cx="5956299" cy="7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Weight </a:t>
            </a:r>
            <a:r>
              <a:rPr lang="en-US" dirty="0" smtClean="0"/>
              <a:t>updates for multilayer ANN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nodes </a:t>
            </a:r>
            <a:r>
              <a:rPr lang="en-US" i="1" dirty="0" smtClean="0"/>
              <a:t>k</a:t>
            </a:r>
            <a:r>
              <a:rPr lang="en-US" dirty="0" smtClean="0"/>
              <a:t> in output layer </a:t>
            </a:r>
            <a:r>
              <a:rPr lang="en-US" i="1" dirty="0" smtClean="0"/>
              <a:t>L:</a:t>
            </a:r>
          </a:p>
          <a:p>
            <a:endParaRPr lang="en-US" i="1" dirty="0"/>
          </a:p>
          <a:p>
            <a:r>
              <a:rPr lang="en-US" dirty="0" smtClean="0"/>
              <a:t>For nodes </a:t>
            </a:r>
            <a:r>
              <a:rPr lang="en-US" i="1" dirty="0" smtClean="0"/>
              <a:t>j</a:t>
            </a:r>
            <a:r>
              <a:rPr lang="en-US" dirty="0" smtClean="0"/>
              <a:t> in hidden layer </a:t>
            </a:r>
            <a:r>
              <a:rPr lang="en-US" i="1" dirty="0" smtClean="0"/>
              <a:t>h:</a:t>
            </a:r>
          </a:p>
          <a:p>
            <a:endParaRPr lang="en-US" i="1" dirty="0"/>
          </a:p>
          <a:p>
            <a:r>
              <a:rPr lang="en-US" dirty="0"/>
              <a:t>What happens as the layers get further and further from the output layer?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021488" y="4776132"/>
            <a:ext cx="8517467" cy="1727249"/>
            <a:chOff x="2032000" y="4487333"/>
            <a:chExt cx="8517467" cy="1727249"/>
          </a:xfrm>
        </p:grpSpPr>
        <p:sp>
          <p:nvSpPr>
            <p:cNvPr id="14" name="Rounded Rectangle 13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1788006"/>
            <a:ext cx="48768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2" y="2738110"/>
            <a:ext cx="5664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0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Gradients are unstable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If weights are usually &lt; 1, and we are multiplying by many, </a:t>
            </a:r>
            <a:r>
              <a:rPr lang="en-US" i="1" dirty="0" smtClean="0"/>
              <a:t>many</a:t>
            </a:r>
            <a:r>
              <a:rPr lang="en-US" dirty="0" smtClean="0"/>
              <a:t> such numbers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73" y="1317993"/>
            <a:ext cx="5495203" cy="3381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75752" y="923549"/>
            <a:ext cx="180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at 1/4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85939" y="4834593"/>
            <a:ext cx="8517467" cy="1727249"/>
            <a:chOff x="2032000" y="4487333"/>
            <a:chExt cx="8517467" cy="1727249"/>
          </a:xfrm>
        </p:grpSpPr>
        <p:sp>
          <p:nvSpPr>
            <p:cNvPr id="16" name="Rounded Rectangle 15"/>
            <p:cNvSpPr/>
            <p:nvPr/>
          </p:nvSpPr>
          <p:spPr>
            <a:xfrm>
              <a:off x="2032000" y="4487333"/>
              <a:ext cx="8517467" cy="1727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1621" y="4641195"/>
              <a:ext cx="8077201" cy="1404731"/>
            </a:xfrm>
            <a:prstGeom prst="rect">
              <a:avLst/>
            </a:prstGeom>
          </p:spPr>
        </p:pic>
      </p:grpSp>
      <p:sp>
        <p:nvSpPr>
          <p:cNvPr id="7" name="Explosion 1 6"/>
          <p:cNvSpPr/>
          <p:nvPr/>
        </p:nvSpPr>
        <p:spPr>
          <a:xfrm>
            <a:off x="1609074" y="3033874"/>
            <a:ext cx="4047067" cy="2167467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The Amazing Vanishing Gradient!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0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03 at 3.4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96422"/>
            <a:ext cx="8754342" cy="3348435"/>
          </a:xfrm>
          <a:prstGeom prst="rect">
            <a:avLst/>
          </a:prstGeom>
        </p:spPr>
      </p:pic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04965" y="6044858"/>
            <a:ext cx="546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gradients in a 5-layer network for an artificial image recognition task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699501" y="269642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99501" y="47719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  <a:endParaRPr lang="en-US" dirty="0"/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Simplest case: classifier is a multilayer </a:t>
            </a:r>
            <a:r>
              <a:rPr lang="en-US" i="1" dirty="0" smtClean="0"/>
              <a:t>network </a:t>
            </a:r>
            <a:r>
              <a:rPr lang="en-US" dirty="0" smtClean="0"/>
              <a:t>of </a:t>
            </a:r>
            <a:r>
              <a:rPr lang="en-US" i="1" dirty="0" smtClean="0"/>
              <a:t>logistic units</a:t>
            </a:r>
          </a:p>
          <a:p>
            <a:r>
              <a:rPr lang="en-US" dirty="0" smtClean="0"/>
              <a:t>Each </a:t>
            </a:r>
            <a:r>
              <a:rPr lang="en-US" i="1" dirty="0" smtClean="0"/>
              <a:t>unit </a:t>
            </a:r>
            <a:r>
              <a:rPr lang="en-US" dirty="0" smtClean="0"/>
              <a:t>takes some inputs and produces one output using a logistic classifier </a:t>
            </a:r>
          </a:p>
          <a:p>
            <a:r>
              <a:rPr lang="en-US" dirty="0" smtClean="0"/>
              <a:t>Output of one unit can be the input of other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It’s easy for sigmoid units to saturate</a:t>
            </a:r>
            <a:endParaRPr lang="en-US" dirty="0"/>
          </a:p>
        </p:txBody>
      </p:sp>
      <p:pic>
        <p:nvPicPr>
          <p:cNvPr id="3" name="Picture 2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884678" y="1487488"/>
            <a:ext cx="4876825" cy="1554955"/>
          </a:xfrm>
          <a:prstGeom prst="rect">
            <a:avLst/>
          </a:prstGeom>
        </p:spPr>
      </p:pic>
      <p:pic>
        <p:nvPicPr>
          <p:cNvPr id="4" name="Picture 3" descr="Screen Shot 2016-04-03 at 3.4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85" y="3363090"/>
            <a:ext cx="5457376" cy="33583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8" y="3363090"/>
            <a:ext cx="4109987" cy="333564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061199" y="1690687"/>
            <a:ext cx="3285067" cy="1351755"/>
          </a:xfrm>
          <a:prstGeom prst="wedgeRoundRectCallout">
            <a:avLst>
              <a:gd name="adj1" fmla="val -122379"/>
              <a:gd name="adj2" fmla="val 83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 rate approaches zero, and </a:t>
            </a:r>
            <a:r>
              <a:rPr lang="en-US" smtClean="0"/>
              <a:t>neuron gets “stuck”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It’s easy for sigmoid units to saturate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53733" y="1974586"/>
            <a:ext cx="7247467" cy="4097866"/>
            <a:chOff x="2404533" y="1456267"/>
            <a:chExt cx="7247467" cy="4097866"/>
          </a:xfrm>
        </p:grpSpPr>
        <p:sp>
          <p:nvSpPr>
            <p:cNvPr id="4" name="Rounded Rectangle 3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It’s easy for sigmoid units to saturate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there are 500 non-zero inputs initialized with a Gaussian ~N(0,1) then the SD is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867981"/>
            <a:ext cx="8143771" cy="1942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1803401" y="4765813"/>
            <a:ext cx="5215099" cy="1985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Saturation visualization from </a:t>
            </a:r>
            <a:r>
              <a:rPr lang="en-US" dirty="0" err="1"/>
              <a:t>Glorot</a:t>
            </a:r>
            <a:r>
              <a:rPr lang="en-US" dirty="0"/>
              <a:t> &amp; </a:t>
            </a:r>
            <a:r>
              <a:rPr lang="en-US" dirty="0" err="1"/>
              <a:t>Bengio</a:t>
            </a:r>
            <a:r>
              <a:rPr lang="en-US" dirty="0"/>
              <a:t> 2010 -- using a smarter initialization scheme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It’s easy for sigmoid units to saturate</a:t>
            </a:r>
          </a:p>
        </p:txBody>
      </p:sp>
      <p:pic>
        <p:nvPicPr>
          <p:cNvPr id="12" name="Picture 11" descr="Screen Shot 2016-04-03 at 4.1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3372"/>
            <a:ext cx="9144000" cy="304800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7497973" y="4820361"/>
            <a:ext cx="2643580" cy="1801156"/>
          </a:xfrm>
          <a:prstGeom prst="wedgeEllipseCallout">
            <a:avLst>
              <a:gd name="adj1" fmla="val -60930"/>
              <a:gd name="adj2" fmla="val -1066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layer still stuck for first 100 epochs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Different About Modern ANNs?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key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Use of </a:t>
            </a:r>
            <a:r>
              <a:rPr lang="en-US" b="1" dirty="0" err="1" smtClean="0">
                <a:solidFill>
                  <a:schemeClr val="tx1"/>
                </a:solidFill>
              </a:rPr>
              <a:t>softmax</a:t>
            </a:r>
            <a:r>
              <a:rPr lang="en-US" b="1" dirty="0" smtClean="0">
                <a:solidFill>
                  <a:schemeClr val="tx1"/>
                </a:solidFill>
              </a:rPr>
              <a:t> and entropic loss instead of quadratic </a:t>
            </a:r>
            <a:r>
              <a:rPr lang="en-US" b="1" dirty="0" smtClean="0">
                <a:solidFill>
                  <a:schemeClr val="tx1"/>
                </a:solidFill>
              </a:rPr>
              <a:t>loss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Use of alternate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and hyperbolic tangent</a:t>
            </a:r>
          </a:p>
          <a:p>
            <a:r>
              <a:rPr lang="en-US" dirty="0" smtClean="0"/>
              <a:t>Better understanding of weight initialization</a:t>
            </a:r>
          </a:p>
          <a:p>
            <a:r>
              <a:rPr lang="en-US" dirty="0" smtClean="0"/>
              <a:t>Data augmentation</a:t>
            </a:r>
          </a:p>
          <a:p>
            <a:pPr lvl="1"/>
            <a:r>
              <a:rPr lang="en-US" dirty="0" smtClean="0"/>
              <a:t>Especially for image data</a:t>
            </a:r>
          </a:p>
          <a:p>
            <a:r>
              <a:rPr lang="en-US" dirty="0" smtClean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loss</a:t>
            </a:r>
            <a:endParaRPr lang="en-US" dirty="0"/>
          </a:p>
        </p:txBody>
      </p:sp>
      <p:pic>
        <p:nvPicPr>
          <p:cNvPr id="8" name="Picture 7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12971"/>
          <a:stretch/>
        </p:blipFill>
        <p:spPr>
          <a:xfrm>
            <a:off x="6177149" y="3189090"/>
            <a:ext cx="5611967" cy="178935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2033390"/>
            <a:ext cx="7480300" cy="1155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3240344"/>
            <a:ext cx="50673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529621"/>
            <a:ext cx="2946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loss</a:t>
            </a:r>
            <a:endParaRPr lang="en-US" dirty="0"/>
          </a:p>
        </p:txBody>
      </p:sp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24" y="1426621"/>
            <a:ext cx="5677951" cy="51122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Softmax</a:t>
            </a:r>
            <a:r>
              <a:rPr lang="en-US" dirty="0" smtClean="0"/>
              <a:t> output layer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8610600" y="4348533"/>
            <a:ext cx="2149929" cy="870857"/>
          </a:xfrm>
          <a:prstGeom prst="wedgeRoundRectCallout">
            <a:avLst>
              <a:gd name="adj1" fmla="val -80250"/>
              <a:gd name="adj2" fmla="val -1209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Δw</a:t>
            </a:r>
            <a:r>
              <a:rPr lang="en-US" sz="2400" i="1" baseline="-25000" dirty="0" err="1"/>
              <a:t>ij</a:t>
            </a:r>
            <a:r>
              <a:rPr lang="en-US" sz="2400" i="1" baseline="-25000" dirty="0"/>
              <a:t> = </a:t>
            </a:r>
            <a:r>
              <a:rPr lang="en-US" sz="2400" i="1" dirty="0"/>
              <a:t>(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-z</a:t>
            </a:r>
            <a:r>
              <a:rPr lang="en-US" sz="2400" i="1" baseline="-25000" dirty="0" err="1"/>
              <a:t>i</a:t>
            </a:r>
            <a:r>
              <a:rPr lang="en-US" sz="2400" i="1" dirty="0"/>
              <a:t>)y </a:t>
            </a:r>
            <a:r>
              <a:rPr lang="en-US" baseline="-25000" dirty="0"/>
              <a:t>j</a:t>
            </a:r>
            <a:endParaRPr lang="en-US" baseline="-25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38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44034" y="1591026"/>
            <a:ext cx="7247467" cy="4097866"/>
            <a:chOff x="2404533" y="1456267"/>
            <a:chExt cx="7247467" cy="4097866"/>
          </a:xfrm>
        </p:grpSpPr>
        <p:sp>
          <p:nvSpPr>
            <p:cNvPr id="25" name="Rounded Rectangle 24"/>
            <p:cNvSpPr/>
            <p:nvPr/>
          </p:nvSpPr>
          <p:spPr>
            <a:xfrm>
              <a:off x="2404533" y="1456267"/>
              <a:ext cx="7247467" cy="40978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000" y="1651000"/>
              <a:ext cx="7112000" cy="35433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14" y="1690688"/>
            <a:ext cx="2616200" cy="13081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8191501" y="72905"/>
            <a:ext cx="3661832" cy="1423050"/>
          </a:xfrm>
          <a:prstGeom prst="wedgeRoundRectCallout">
            <a:avLst>
              <a:gd name="adj1" fmla="val -32856"/>
              <a:gd name="adj2" fmla="val 815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Cross-entropy loss after a </a:t>
            </a:r>
            <a:r>
              <a:rPr lang="en-US" dirty="0" err="1"/>
              <a:t>softmax</a:t>
            </a:r>
            <a:r>
              <a:rPr lang="en-US" dirty="0"/>
              <a:t> layer gives a very simple, numerically stable gradient: (</a:t>
            </a:r>
            <a:r>
              <a:rPr lang="en-US" i="1" dirty="0"/>
              <a:t>y - </a:t>
            </a:r>
            <a:r>
              <a:rPr lang="en-US" i="1" dirty="0" err="1"/>
              <a:t>a</a:t>
            </a:r>
            <a:r>
              <a:rPr lang="en-US" i="1" baseline="30000" dirty="0" err="1"/>
              <a:t>L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15" name="Explosion 1 14"/>
          <p:cNvSpPr/>
          <p:nvPr/>
        </p:nvSpPr>
        <p:spPr>
          <a:xfrm>
            <a:off x="6841067" y="5048250"/>
            <a:ext cx="5012266" cy="1630553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outputs a </a:t>
            </a:r>
            <a:r>
              <a:rPr lang="en-US" smtClean="0"/>
              <a:t>probability distribution!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key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</a:t>
            </a:r>
            <a:r>
              <a:rPr lang="en-US" dirty="0" err="1" smtClean="0"/>
              <a:t>softmax</a:t>
            </a:r>
            <a:r>
              <a:rPr lang="en-US" dirty="0" smtClean="0"/>
              <a:t> and entropic loss instead of quadratic loss.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Often learning is faster and more stable as well as getting better accuracies in the limit</a:t>
            </a:r>
          </a:p>
          <a:p>
            <a:r>
              <a:rPr lang="en-US" dirty="0" smtClean="0"/>
              <a:t>Use of alternate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r>
              <a:rPr lang="en-US" dirty="0" smtClean="0"/>
              <a:t>Better understanding of weight initialization</a:t>
            </a:r>
          </a:p>
          <a:p>
            <a:r>
              <a:rPr lang="en-US" dirty="0" smtClean="0"/>
              <a:t>Data augmentation</a:t>
            </a:r>
          </a:p>
          <a:p>
            <a:pPr lvl="1"/>
            <a:r>
              <a:rPr lang="en-US" dirty="0" smtClean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as a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output </a:t>
            </a:r>
            <a:r>
              <a:rPr lang="en-US" i="1" dirty="0" smtClean="0"/>
              <a:t>o(x) 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50" y="2319867"/>
            <a:ext cx="94615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6" y="3553180"/>
            <a:ext cx="9533467" cy="31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key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</a:t>
            </a:r>
            <a:r>
              <a:rPr lang="en-US" dirty="0" err="1" smtClean="0"/>
              <a:t>softmax</a:t>
            </a:r>
            <a:r>
              <a:rPr lang="en-US" dirty="0" smtClean="0"/>
              <a:t> and entropic loss instead of quadratic loss.</a:t>
            </a:r>
          </a:p>
          <a:p>
            <a:pPr lvl="1"/>
            <a:r>
              <a:rPr lang="en-US" dirty="0" smtClean="0"/>
              <a:t>Often learning is faster and more stable as well as getting better accuracies in the limit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Use of alternate non-</a:t>
            </a:r>
            <a:r>
              <a:rPr lang="en-US" b="1" dirty="0" err="1" smtClean="0">
                <a:solidFill>
                  <a:schemeClr val="tx1"/>
                </a:solidFill>
              </a:rPr>
              <a:t>linearities</a:t>
            </a:r>
            <a:endParaRPr lang="en-US" b="1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</a:rPr>
              <a:t>reLU</a:t>
            </a:r>
            <a:r>
              <a:rPr lang="en-US" b="1" dirty="0" smtClean="0">
                <a:solidFill>
                  <a:schemeClr val="tx1"/>
                </a:solidFill>
              </a:rPr>
              <a:t> and hyperbolic tangent</a:t>
            </a:r>
          </a:p>
          <a:p>
            <a:r>
              <a:rPr lang="en-US" dirty="0" smtClean="0"/>
              <a:t>Better understanding of weight initialization</a:t>
            </a:r>
          </a:p>
          <a:p>
            <a:r>
              <a:rPr lang="en-US" dirty="0" smtClean="0"/>
              <a:t>Data augmentation</a:t>
            </a:r>
          </a:p>
          <a:p>
            <a:pPr lvl="1"/>
            <a:r>
              <a:rPr lang="en-US" dirty="0" smtClean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non-</a:t>
            </a:r>
            <a:r>
              <a:rPr lang="en-US" dirty="0" err="1" smtClean="0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Changes so far</a:t>
            </a:r>
          </a:p>
          <a:p>
            <a:pPr lvl="1"/>
            <a:r>
              <a:rPr lang="en-US" dirty="0" smtClean="0"/>
              <a:t>Changed the </a:t>
            </a:r>
            <a:r>
              <a:rPr lang="en-US" b="1" dirty="0" smtClean="0"/>
              <a:t>loss</a:t>
            </a:r>
            <a:r>
              <a:rPr lang="en-US" dirty="0" smtClean="0"/>
              <a:t> from square error to cross-entropy (no effect at test time)</a:t>
            </a:r>
          </a:p>
          <a:p>
            <a:pPr lvl="1"/>
            <a:r>
              <a:rPr lang="en-US" dirty="0" smtClean="0"/>
              <a:t>Proposed adding another output layer (</a:t>
            </a:r>
            <a:r>
              <a:rPr lang="en-US" dirty="0" err="1" smtClean="0"/>
              <a:t>softmax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smtClean="0"/>
              <a:t>The logistic is not widely used in modern ANNs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2392498" y="4334760"/>
            <a:ext cx="7229375" cy="238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non-</a:t>
            </a:r>
            <a:r>
              <a:rPr lang="en-US" dirty="0" err="1" smtClean="0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smtClean="0"/>
              <a:t>The logistic is not widely used in modern </a:t>
            </a:r>
            <a:r>
              <a:rPr lang="en-US" dirty="0" smtClean="0"/>
              <a:t>ANNs</a:t>
            </a:r>
          </a:p>
          <a:p>
            <a:r>
              <a:rPr lang="en-US" dirty="0" smtClean="0"/>
              <a:t>Alternative #1: </a:t>
            </a:r>
            <a:r>
              <a:rPr lang="en-US" dirty="0" err="1" smtClean="0"/>
              <a:t>tanh</a:t>
            </a:r>
            <a:endParaRPr lang="en-US" dirty="0" smtClean="0"/>
          </a:p>
          <a:p>
            <a:pPr lvl="1"/>
            <a:r>
              <a:rPr lang="en-US" dirty="0" smtClean="0"/>
              <a:t>Like logistic, but shifted to range [-1, +1]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Screen Shot 2016-04-03 at 5.5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39" y="2703902"/>
            <a:ext cx="4328527" cy="24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5322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3548" y="1554955"/>
            <a:ext cx="14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  <a:endParaRPr lang="en-US" dirty="0"/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16" y="1742875"/>
            <a:ext cx="6261100" cy="468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9120" y="235754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non-</a:t>
            </a:r>
            <a:r>
              <a:rPr lang="en-US" dirty="0" err="1" smtClean="0"/>
              <a:t>linearities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smtClean="0"/>
              <a:t>The logistic is not widely used in modern </a:t>
            </a:r>
            <a:r>
              <a:rPr lang="en-US" dirty="0" smtClean="0"/>
              <a:t>ANNs</a:t>
            </a:r>
          </a:p>
          <a:p>
            <a:r>
              <a:rPr lang="en-US" dirty="0" smtClean="0"/>
              <a:t>Alternative #1: </a:t>
            </a:r>
            <a:r>
              <a:rPr lang="en-US" dirty="0" err="1" smtClean="0"/>
              <a:t>tanh</a:t>
            </a:r>
            <a:endParaRPr lang="en-US" dirty="0" smtClean="0"/>
          </a:p>
          <a:p>
            <a:pPr lvl="1"/>
            <a:r>
              <a:rPr lang="en-US" dirty="0" smtClean="0"/>
              <a:t>Like logistic, but shifted to range [-1, +1]</a:t>
            </a:r>
          </a:p>
          <a:p>
            <a:r>
              <a:rPr lang="en-US" dirty="0" smtClean="0"/>
              <a:t>Alternative #2: </a:t>
            </a:r>
            <a:r>
              <a:rPr lang="en-US" dirty="0" err="1" smtClean="0"/>
              <a:t>ReLU</a:t>
            </a:r>
            <a:endParaRPr lang="en-US" dirty="0" smtClean="0"/>
          </a:p>
          <a:p>
            <a:pPr lvl="1"/>
            <a:r>
              <a:rPr lang="en-US" dirty="0" smtClean="0"/>
              <a:t>Linear with cut-off at zero</a:t>
            </a:r>
          </a:p>
          <a:p>
            <a:r>
              <a:rPr lang="en-US" dirty="0" smtClean="0"/>
              <a:t>Alternative #2.5: ”Soft” </a:t>
            </a:r>
            <a:r>
              <a:rPr lang="en-US" dirty="0" err="1" smtClean="0"/>
              <a:t>ReLU</a:t>
            </a:r>
            <a:endParaRPr lang="en-US" dirty="0" smtClean="0"/>
          </a:p>
          <a:p>
            <a:pPr lvl="1"/>
            <a:r>
              <a:rPr lang="en-US" dirty="0" smtClean="0"/>
              <a:t>Doesn’t saturate (at one end)</a:t>
            </a:r>
          </a:p>
          <a:p>
            <a:pPr lvl="1"/>
            <a:r>
              <a:rPr lang="en-US" dirty="0" err="1" smtClean="0"/>
              <a:t>Sparsifies</a:t>
            </a:r>
            <a:r>
              <a:rPr lang="en-US" dirty="0"/>
              <a:t> </a:t>
            </a:r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Helps with vanishing gradient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360" y="5821363"/>
            <a:ext cx="2514600" cy="711200"/>
          </a:xfrm>
          <a:prstGeom prst="rect">
            <a:avLst/>
          </a:prstGeom>
        </p:spPr>
      </p:pic>
      <p:pic>
        <p:nvPicPr>
          <p:cNvPr id="7" name="Picture 6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67" y="2788485"/>
            <a:ext cx="4322186" cy="2843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567" y="2788484"/>
            <a:ext cx="4635500" cy="34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key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</a:t>
            </a:r>
            <a:r>
              <a:rPr lang="en-US" dirty="0" err="1" smtClean="0"/>
              <a:t>softmax</a:t>
            </a:r>
            <a:r>
              <a:rPr lang="en-US" dirty="0" smtClean="0"/>
              <a:t> and entropic loss instead of quadratic loss.</a:t>
            </a:r>
          </a:p>
          <a:p>
            <a:pPr lvl="1"/>
            <a:r>
              <a:rPr lang="en-US" dirty="0" smtClean="0"/>
              <a:t>Often learning is faster and more stable as well as getting better accuracies in the limit</a:t>
            </a:r>
          </a:p>
          <a:p>
            <a:r>
              <a:rPr lang="en-US" dirty="0" smtClean="0"/>
              <a:t>Use of alternate non-</a:t>
            </a:r>
            <a:r>
              <a:rPr lang="en-US" dirty="0" err="1" smtClean="0"/>
              <a:t>linearities</a:t>
            </a:r>
            <a:endParaRPr lang="en-US" dirty="0" smtClean="0"/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and hyperbolic tangent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Better understanding of weight initialization</a:t>
            </a:r>
          </a:p>
          <a:p>
            <a:r>
              <a:rPr lang="en-US" dirty="0" smtClean="0"/>
              <a:t>Data augmentation</a:t>
            </a:r>
          </a:p>
          <a:p>
            <a:pPr lvl="1"/>
            <a:r>
              <a:rPr lang="en-US" dirty="0" smtClean="0"/>
              <a:t>Especially for image data</a:t>
            </a:r>
          </a:p>
          <a:p>
            <a:r>
              <a:rPr lang="en-US" dirty="0"/>
              <a:t>Ability to explore architectures rapidly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It’s easy for sigmoid units to saturate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there are 500 non-zero inputs initialized with a Gaussian ~N(0,1) then the SD </a:t>
            </a:r>
            <a:r>
              <a:rPr lang="en-US" dirty="0" smtClean="0"/>
              <a:t>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Common heuristics for initializing weights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 descr="Screen Shot 2016-04-03 at 4.0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29" y="3026190"/>
            <a:ext cx="8143771" cy="1942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376903"/>
            <a:ext cx="24511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1" y="5676411"/>
            <a:ext cx="4279900" cy="1104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34" y="5676411"/>
            <a:ext cx="675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to avoid saturation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Glorot</a:t>
            </a:r>
            <a:r>
              <a:rPr lang="en-US" dirty="0" smtClean="0"/>
              <a:t> and </a:t>
            </a:r>
            <a:r>
              <a:rPr lang="en-US" dirty="0" err="1" smtClean="0"/>
              <a:t>Bengio</a:t>
            </a:r>
            <a:r>
              <a:rPr lang="en-US" dirty="0" smtClean="0"/>
              <a:t> (2010) </a:t>
            </a:r>
            <a:r>
              <a:rPr lang="en-US" dirty="0" smtClean="0"/>
              <a:t>they suggest weights if level </a:t>
            </a:r>
            <a:r>
              <a:rPr lang="en-US" i="1" dirty="0" smtClean="0"/>
              <a:t>j </a:t>
            </a:r>
            <a:r>
              <a:rPr lang="en-US" dirty="0" smtClean="0"/>
              <a:t>(with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inputs) from</a:t>
            </a:r>
            <a:endParaRPr lang="en-US" dirty="0"/>
          </a:p>
        </p:txBody>
      </p:sp>
      <p:pic>
        <p:nvPicPr>
          <p:cNvPr id="4" name="Picture 3" descr="Screen Shot 2016-04-03 at 6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91" y="2638644"/>
            <a:ext cx="5367848" cy="1675677"/>
          </a:xfrm>
          <a:prstGeom prst="rect">
            <a:avLst/>
          </a:prstGeom>
        </p:spPr>
      </p:pic>
      <p:pic>
        <p:nvPicPr>
          <p:cNvPr id="5" name="Picture 4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15"/>
          <a:stretch/>
        </p:blipFill>
        <p:spPr>
          <a:xfrm>
            <a:off x="1299591" y="3766119"/>
            <a:ext cx="7581900" cy="1361221"/>
          </a:xfrm>
          <a:prstGeom prst="rect">
            <a:avLst/>
          </a:prstGeom>
        </p:spPr>
      </p:pic>
      <p:pic>
        <p:nvPicPr>
          <p:cNvPr id="6" name="Picture 5" descr="Screen Shot 2016-04-03 at 6.0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17" b="18614"/>
          <a:stretch/>
        </p:blipFill>
        <p:spPr>
          <a:xfrm>
            <a:off x="1299591" y="5127340"/>
            <a:ext cx="7581900" cy="7011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47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98132" y="484686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005923" y="5549844"/>
            <a:ext cx="475828" cy="257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667439" y="2318424"/>
            <a:ext cx="5430981" cy="14005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First breakthrough deep learning results were based on clever pre-training initialization schemes, where deep networks were seeded with weights learned from </a:t>
            </a:r>
            <a:r>
              <a:rPr lang="en-US"/>
              <a:t>unsupervised </a:t>
            </a:r>
            <a:r>
              <a:rPr lang="en-US" smtClean="0"/>
              <a:t>strategies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067800" y="3947034"/>
            <a:ext cx="2407868" cy="209816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This is not always the solution – but good initialization is very important for deep </a:t>
            </a:r>
            <a:r>
              <a:rPr lang="en-US"/>
              <a:t>nets</a:t>
            </a:r>
            <a:r>
              <a:rPr lang="en-US" smtClean="0"/>
              <a:t>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Backpropagation makes training deep neural networks possible</a:t>
            </a:r>
          </a:p>
          <a:p>
            <a:pPr lvl="1"/>
            <a:r>
              <a:rPr lang="en-US" dirty="0" smtClean="0"/>
              <a:t>Known since 1970s, understood since 1980s, used since 1990s, tractable since 2010s</a:t>
            </a:r>
          </a:p>
          <a:p>
            <a:r>
              <a:rPr lang="en-US" dirty="0" smtClean="0"/>
              <a:t>Feed-forward versus backward propagation</a:t>
            </a:r>
          </a:p>
          <a:p>
            <a:pPr lvl="1"/>
            <a:r>
              <a:rPr lang="en-US" dirty="0" smtClean="0"/>
              <a:t>Feed-forward evaluates the network’s current configuration, J()</a:t>
            </a:r>
          </a:p>
          <a:p>
            <a:pPr lvl="1"/>
            <a:r>
              <a:rPr lang="en-US" dirty="0" smtClean="0"/>
              <a:t>Backpropagation assigns error in J() to individual weights</a:t>
            </a:r>
          </a:p>
          <a:p>
            <a:r>
              <a:rPr lang="en-US" dirty="0" smtClean="0"/>
              <a:t>Each layer considered a function of its inputs</a:t>
            </a:r>
          </a:p>
          <a:p>
            <a:pPr lvl="1"/>
            <a:r>
              <a:rPr lang="en-US" dirty="0" smtClean="0"/>
              <a:t>Differentiable activation functions strung together</a:t>
            </a:r>
          </a:p>
          <a:p>
            <a:pPr lvl="1"/>
            <a:r>
              <a:rPr lang="en-US" dirty="0" smtClean="0"/>
              <a:t>Chain rule of calculus</a:t>
            </a:r>
          </a:p>
          <a:p>
            <a:r>
              <a:rPr lang="en-US" dirty="0" smtClean="0"/>
              <a:t>Modern deep architectures made possible due to logistical tweaks</a:t>
            </a:r>
          </a:p>
          <a:p>
            <a:pPr lvl="1"/>
            <a:r>
              <a:rPr lang="en-US" dirty="0" smtClean="0"/>
              <a:t>Vanishing / Exploding gradient and new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286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388909"/>
          </a:xfrm>
        </p:spPr>
        <p:txBody>
          <a:bodyPr>
            <a:normAutofit/>
          </a:bodyPr>
          <a:lstStyle/>
          <a:p>
            <a:r>
              <a:rPr lang="en-US" dirty="0" smtClean="0"/>
              <a:t>How is Assignment 5 going? </a:t>
            </a:r>
            <a:r>
              <a:rPr lang="en-US" b="1" dirty="0" smtClean="0"/>
              <a:t>Due Thursday!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is the project going?</a:t>
            </a:r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Multilayer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46712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Simplest case: classifier is a multilayer </a:t>
            </a:r>
            <a:r>
              <a:rPr lang="en-US" i="1" dirty="0" smtClean="0"/>
              <a:t>network </a:t>
            </a:r>
            <a:r>
              <a:rPr lang="en-US" dirty="0" smtClean="0"/>
              <a:t>of </a:t>
            </a:r>
            <a:r>
              <a:rPr lang="en-US" i="1" strike="sngStrike" dirty="0" smtClean="0"/>
              <a:t>logistic</a:t>
            </a:r>
            <a:r>
              <a:rPr lang="en-US" i="1" dirty="0" smtClean="0"/>
              <a:t> </a:t>
            </a:r>
            <a:r>
              <a:rPr lang="en-US" i="1" dirty="0" smtClean="0"/>
              <a:t>units </a:t>
            </a:r>
            <a:r>
              <a:rPr lang="en-US" b="1" i="1" dirty="0" smtClean="0"/>
              <a:t>that perform some differentiable computation</a:t>
            </a:r>
            <a:endParaRPr lang="en-US" i="1" dirty="0" smtClean="0"/>
          </a:p>
          <a:p>
            <a:r>
              <a:rPr lang="en-US" dirty="0" smtClean="0"/>
              <a:t>Each </a:t>
            </a:r>
            <a:r>
              <a:rPr lang="en-US" i="1" dirty="0" smtClean="0"/>
              <a:t>unit </a:t>
            </a:r>
            <a:r>
              <a:rPr lang="en-US" dirty="0" smtClean="0"/>
              <a:t>takes some inputs and produces one output </a:t>
            </a:r>
            <a:r>
              <a:rPr lang="en-US" strike="sngStrike" dirty="0" smtClean="0"/>
              <a:t>using a logistic classifier </a:t>
            </a:r>
          </a:p>
          <a:p>
            <a:r>
              <a:rPr lang="en-US" dirty="0" smtClean="0"/>
              <a:t>Output of one unit can be the input of other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5</a:t>
            </a:fld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90688"/>
            <a:ext cx="6056056" cy="39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“A gentle introduction </a:t>
            </a:r>
            <a:r>
              <a:rPr lang="en-US" dirty="0"/>
              <a:t>to backpropagation”,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numericinsight.com/uploads/A_Gentle_Introduction_to_Backpropagation.pdf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“Deep Feed-Forward Networks”, Chapter 6, </a:t>
            </a:r>
            <a:r>
              <a:rPr lang="en-US" i="1" dirty="0" smtClean="0"/>
              <a:t>Deep Learning Book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www.deeplearningbook.org/contents/mlp.html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“Backpropagation, Intuitions”, CS231n “CNNs for </a:t>
            </a:r>
            <a:r>
              <a:rPr lang="en-US" dirty="0"/>
              <a:t>Visual Recognition”, </a:t>
            </a:r>
            <a:r>
              <a:rPr lang="en-US" dirty="0">
                <a:hlinkClick r:id="rId4"/>
              </a:rPr>
              <a:t>https://cs231n.github.io/optimization-2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“How the Backpropagation Algorithm works”, </a:t>
            </a:r>
            <a:r>
              <a:rPr lang="en-US" dirty="0"/>
              <a:t>Chapter 2, </a:t>
            </a:r>
            <a:r>
              <a:rPr lang="en-US" i="1" dirty="0"/>
              <a:t>Neural Networks and Deep </a:t>
            </a:r>
            <a:r>
              <a:rPr lang="en-US" i="1" dirty="0" smtClean="0"/>
              <a:t>Learning,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://neuralnetworksanddeeplearning.com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a multilayer 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a loss (simplest case: squared error)</a:t>
            </a:r>
          </a:p>
          <a:p>
            <a:pPr lvl="1"/>
            <a:r>
              <a:rPr lang="en-US" dirty="0" smtClean="0"/>
              <a:t>But over a network of “units” that do simple </a:t>
            </a:r>
            <a:r>
              <a:rPr lang="en-US" dirty="0" smtClean="0"/>
              <a:t>computations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Minimize loss with gradient </a:t>
            </a:r>
            <a:r>
              <a:rPr lang="en-US" dirty="0" smtClean="0"/>
              <a:t>descent</a:t>
            </a:r>
            <a:endParaRPr lang="en-US" dirty="0" smtClean="0"/>
          </a:p>
          <a:p>
            <a:pPr lvl="1"/>
            <a:r>
              <a:rPr lang="en-US" dirty="0" smtClean="0"/>
              <a:t>You can do this over complex networks if you can take the </a:t>
            </a:r>
            <a:r>
              <a:rPr lang="en-US" i="1" dirty="0" smtClean="0"/>
              <a:t>gradient</a:t>
            </a:r>
            <a:r>
              <a:rPr lang="en-US" dirty="0" smtClean="0"/>
              <a:t> of each unit: every computation is </a:t>
            </a:r>
            <a:r>
              <a:rPr lang="en-US" i="1" dirty="0" smtClean="0"/>
              <a:t>differentiable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5" y="2664358"/>
            <a:ext cx="4332516" cy="9183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3" y="4766139"/>
            <a:ext cx="5782733" cy="18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ANNs in the 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90s: mostly 2-layer networks (or specialized </a:t>
            </a:r>
            <a:r>
              <a:rPr lang="en-US" smtClean="0"/>
              <a:t>“deep” networks that were hand-built)</a:t>
            </a:r>
            <a:endParaRPr lang="en-US" dirty="0" smtClean="0"/>
          </a:p>
          <a:p>
            <a:r>
              <a:rPr lang="en-US" dirty="0" smtClean="0"/>
              <a:t>Worked well, but training was</a:t>
            </a:r>
            <a:r>
              <a:rPr lang="en-US" i="1" dirty="0"/>
              <a:t> </a:t>
            </a:r>
            <a:r>
              <a:rPr lang="en-US" i="1" dirty="0" smtClean="0"/>
              <a:t>slow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1" y="3394554"/>
            <a:ext cx="9034298" cy="33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ANNs in the 90’s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67566-1C70-F64B-AF85-AA83547E170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Screen Shot 2016-04-03 at 10.55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" y="1812881"/>
            <a:ext cx="4097881" cy="1522985"/>
          </a:xfrm>
          <a:prstGeom prst="rect">
            <a:avLst/>
          </a:prstGeom>
        </p:spPr>
      </p:pic>
      <p:pic>
        <p:nvPicPr>
          <p:cNvPr id="5" name="Picture 4" descr="Screen Shot 2016-04-03 at 10.58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07" y="1812881"/>
            <a:ext cx="5935785" cy="2398604"/>
          </a:xfrm>
          <a:prstGeom prst="rect">
            <a:avLst/>
          </a:prstGeom>
        </p:spPr>
      </p:pic>
      <p:pic>
        <p:nvPicPr>
          <p:cNvPr id="7" name="Picture 6" descr="Screen Shot 2016-04-03 at 10.58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74263"/>
            <a:ext cx="4736483" cy="895681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8610600" y="4602291"/>
            <a:ext cx="1862666" cy="1343944"/>
          </a:xfrm>
          <a:prstGeom prst="wedgeRoundRectCallout">
            <a:avLst>
              <a:gd name="adj1" fmla="val -19924"/>
              <a:gd name="adj2" fmla="val -72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CNN: 98.3 - 99.3</a:t>
            </a:r>
            <a:r>
              <a:rPr lang="en-US" dirty="0"/>
              <a:t>% accurate</a:t>
            </a:r>
          </a:p>
          <a:p>
            <a:pPr algn="ctr"/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1352241" y="3629085"/>
            <a:ext cx="1862666" cy="1343944"/>
          </a:xfrm>
          <a:prstGeom prst="wedgeRoundRectCallout">
            <a:avLst>
              <a:gd name="adj1" fmla="val 20076"/>
              <a:gd name="adj2" fmla="val 675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SVM with polynomial kernel: 98.9 - 99.2</a:t>
            </a:r>
            <a:r>
              <a:rPr lang="en-US" dirty="0"/>
              <a:t>% accurate</a:t>
            </a:r>
          </a:p>
        </p:txBody>
      </p:sp>
    </p:spTree>
    <p:extLst>
      <p:ext uri="{BB962C8B-B14F-4D97-AF65-F5344CB8AC3E}">
        <p14:creationId xmlns:p14="http://schemas.microsoft.com/office/powerpoint/2010/main" val="14990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Nomenclature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Backpropagation:</a:t>
            </a:r>
            <a:r>
              <a:rPr lang="en-US" dirty="0" smtClean="0"/>
              <a:t> refers </a:t>
            </a:r>
            <a:r>
              <a:rPr lang="en-US" b="1" dirty="0" smtClean="0"/>
              <a:t>only</a:t>
            </a:r>
            <a:r>
              <a:rPr lang="en-US" dirty="0" smtClean="0"/>
              <a:t> to the method for computing the gradient of a function</a:t>
            </a:r>
          </a:p>
          <a:p>
            <a:pPr lvl="1"/>
            <a:r>
              <a:rPr lang="en-US" dirty="0" smtClean="0"/>
              <a:t>Is NOT specific to multilayer neural networks (in principle, can compute gradients for any function)</a:t>
            </a:r>
          </a:p>
          <a:p>
            <a:endParaRPr lang="en-US" dirty="0"/>
          </a:p>
          <a:p>
            <a:r>
              <a:rPr lang="en-US" i="1" dirty="0" smtClean="0"/>
              <a:t>Stochastic gradient descent:</a:t>
            </a:r>
            <a:r>
              <a:rPr lang="en-US" dirty="0" smtClean="0"/>
              <a:t> conducts learning using the derived gradient</a:t>
            </a:r>
          </a:p>
          <a:p>
            <a:pPr lvl="1"/>
            <a:r>
              <a:rPr lang="en-US" dirty="0" smtClean="0"/>
              <a:t>Hence, you can run SGD on gradients you derive manually, or through </a:t>
            </a:r>
            <a:r>
              <a:rPr lang="en-US" dirty="0" err="1" smtClean="0"/>
              <a:t>backprop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7056</TotalTime>
  <Words>1625</Words>
  <Application>Microsoft Macintosh PowerPoint</Application>
  <PresentationFormat>Widescreen</PresentationFormat>
  <Paragraphs>293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Corbel</vt:lpstr>
      <vt:lpstr>Mangal</vt:lpstr>
      <vt:lpstr>Arial</vt:lpstr>
      <vt:lpstr>Depth</vt:lpstr>
      <vt:lpstr>Backpropagation</vt:lpstr>
      <vt:lpstr>Artificial Neural Networks</vt:lpstr>
      <vt:lpstr>Multilayer networks</vt:lpstr>
      <vt:lpstr>LR as a Graph</vt:lpstr>
      <vt:lpstr>Multilayer networks</vt:lpstr>
      <vt:lpstr>Learning a multilayer network</vt:lpstr>
      <vt:lpstr>ANNs in the 90s</vt:lpstr>
      <vt:lpstr>ANNs in the 90’s</vt:lpstr>
      <vt:lpstr>Nomenclature</vt:lpstr>
      <vt:lpstr>Notation</vt:lpstr>
      <vt:lpstr>Notation</vt:lpstr>
      <vt:lpstr>Notation</vt:lpstr>
      <vt:lpstr>Notation</vt:lpstr>
      <vt:lpstr>Notation</vt:lpstr>
      <vt:lpstr>Notation</vt:lpstr>
      <vt:lpstr>Computation is “feedforward”</vt:lpstr>
      <vt:lpstr>Notation</vt:lpstr>
      <vt:lpstr>Notation</vt:lpstr>
      <vt:lpstr>BackProp: last layer</vt:lpstr>
      <vt:lpstr>BackProp: last layer</vt:lpstr>
      <vt:lpstr>BackProp: error at level l in terms of error at level l+1</vt:lpstr>
      <vt:lpstr>BackProp: Summary</vt:lpstr>
      <vt:lpstr>Full Backpropagation</vt:lpstr>
      <vt:lpstr>Example</vt:lpstr>
      <vt:lpstr>[slightly less simple] Example</vt:lpstr>
      <vt:lpstr>Weight updates for multilayer ANN</vt:lpstr>
      <vt:lpstr>Gradients are unstable</vt:lpstr>
      <vt:lpstr>PowerPoint Presentation</vt:lpstr>
      <vt:lpstr>PowerPoint Presentation</vt:lpstr>
      <vt:lpstr>It’s easy for sigmoid units to saturate</vt:lpstr>
      <vt:lpstr>It’s easy for sigmoid units to saturate</vt:lpstr>
      <vt:lpstr>It’s easy for sigmoid units to saturate</vt:lpstr>
      <vt:lpstr>It’s easy for sigmoid units to saturate</vt:lpstr>
      <vt:lpstr>What’s Different About Modern ANNs?</vt:lpstr>
      <vt:lpstr>Some key differences</vt:lpstr>
      <vt:lpstr>Cross-entropy loss</vt:lpstr>
      <vt:lpstr>Cross-entropy loss</vt:lpstr>
      <vt:lpstr>Softmax output layer</vt:lpstr>
      <vt:lpstr>Some key differences</vt:lpstr>
      <vt:lpstr>Some key differences</vt:lpstr>
      <vt:lpstr>Alternative non-linearities</vt:lpstr>
      <vt:lpstr>Alternative non-linearities</vt:lpstr>
      <vt:lpstr>PowerPoint Presentation</vt:lpstr>
      <vt:lpstr>Alternative non-linearities</vt:lpstr>
      <vt:lpstr>Some key differences</vt:lpstr>
      <vt:lpstr>It’s easy for sigmoid units to saturate</vt:lpstr>
      <vt:lpstr>Initializing to avoid saturation</vt:lpstr>
      <vt:lpstr>Summary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211</cp:revision>
  <dcterms:created xsi:type="dcterms:W3CDTF">2017-09-09T20:28:18Z</dcterms:created>
  <dcterms:modified xsi:type="dcterms:W3CDTF">2017-10-31T01:24:46Z</dcterms:modified>
</cp:coreProperties>
</file>